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0" r:id="rId3"/>
    <p:sldId id="293" r:id="rId4"/>
    <p:sldId id="277" r:id="rId5"/>
    <p:sldId id="278" r:id="rId6"/>
    <p:sldId id="279" r:id="rId7"/>
    <p:sldId id="284" r:id="rId8"/>
    <p:sldId id="259" r:id="rId9"/>
    <p:sldId id="258" r:id="rId10"/>
    <p:sldId id="260" r:id="rId11"/>
    <p:sldId id="281" r:id="rId12"/>
    <p:sldId id="275" r:id="rId13"/>
    <p:sldId id="282" r:id="rId14"/>
    <p:sldId id="283" r:id="rId15"/>
    <p:sldId id="285" r:id="rId16"/>
    <p:sldId id="263" r:id="rId17"/>
    <p:sldId id="294" r:id="rId18"/>
    <p:sldId id="295" r:id="rId19"/>
    <p:sldId id="286" r:id="rId20"/>
    <p:sldId id="274" r:id="rId21"/>
    <p:sldId id="287" r:id="rId22"/>
    <p:sldId id="288" r:id="rId23"/>
    <p:sldId id="289" r:id="rId24"/>
    <p:sldId id="291" r:id="rId25"/>
    <p:sldId id="290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D9D9D9"/>
    <a:srgbClr val="E0E0E0"/>
    <a:srgbClr val="FFFFFF"/>
    <a:srgbClr val="65B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0"/>
  </p:normalViewPr>
  <p:slideViewPr>
    <p:cSldViewPr snapToGrid="0">
      <p:cViewPr>
        <p:scale>
          <a:sx n="73" d="100"/>
          <a:sy n="73" d="100"/>
        </p:scale>
        <p:origin x="153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72AE7-CBBD-1244-A322-00163F8A42CA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30892-2293-EF46-9508-C63381E3C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11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30892-2293-EF46-9508-C63381E3C33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40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B1B8E-566E-0D47-6357-511471C1A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8CF89A-4AC5-0BFC-1B30-C31D49345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498DA-EF40-80D6-A674-9BF267C9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1FE1BA-195B-3575-A42C-119ADE32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21828D-396F-D223-C0FE-D5051599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21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5B83B-D4D7-F4B1-7FED-D4E1DDFA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B5C251-ED1E-5802-6BBD-0C89BF17E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B4571D-12F3-865D-76DF-9E2CE153B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916B3A-C92D-429F-27F1-15DAB988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48342B-2B13-EFC2-DAC3-5CB218F4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7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E0FF594-A83E-428A-400D-6A4C3D092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6B7E3B-1684-9FA2-9575-193E19EAF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E57B5F-E6AA-455A-1E73-AAA9628D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2A5223-3EB6-1029-D99D-42CFFCAF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8316FF-2779-AB96-E992-F0AE635A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17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11DFF-9189-A627-8BEC-B4496887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E4915-4C45-866B-A4AF-4487859CB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EC951A-2BD4-37F1-D3ED-F9E31F33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775610-EB4B-6C77-57F7-2C8C02BD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459BE4-7599-7F63-3060-158504E3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71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BD9C9-E838-37E0-3F77-2D5026D4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283C02-C049-96A3-2F5E-0A4DDCC53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F1FED4-A5CC-BD9E-8839-454A76750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14363-060C-659A-5B90-01291617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EDEAF2-43DA-A1AF-5B77-7749F56CD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27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95DE9-74F4-C30D-E6A0-3E3D65D4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CA890-97B8-19F3-97D2-73B4832D2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654504-48F6-3757-65E8-E8F31B6E6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534322-7413-1896-8451-1F5F53A93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7D333A-A6CD-7FD8-4270-8A31F53E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3591E8-6312-E51F-4934-8685DDE1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26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08851-B5F8-41F7-91B1-D386C3B9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D43FA7-8894-9A01-BCA9-A5450E0A4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5D85D15-CF07-1F61-6997-F72CF96F2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8B8B71-1AA8-DF2F-8BB8-F014BD611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FF4D62-CF90-85FC-9A8E-41104CE26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F27BA1F-13EA-D787-B037-14916752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DE54A5-A5C6-AAC6-3C20-11888549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72ECC9A-B6C1-FB8A-CD9E-3F60BCA6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1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D271B-53FC-5629-6A64-87890D99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F042C1-BF29-9134-EB04-F8231EF2C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62E950-99C3-985B-0555-15340D6A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24BFFF-68CF-9431-28B6-12615B31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16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3D4661-6686-5908-83F8-5687E845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70C0BE-D9E3-5EC3-9AB2-8955CCC2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2507A-4EE9-BBE1-CE05-7F1D4073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397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BDD4B-0183-5BE6-34BB-56103FC1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BE4482-F80B-E860-CD2D-F9AD64D2A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64D269-5797-E9F0-9368-FCC6D61F8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249FBE-8B6C-DB34-F52D-D7ACAA12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0B8D45-A74B-DB8B-DE1A-F74884FB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5B9368-F502-5CA2-A4B3-E66C9BB4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2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F6F8E-001C-652D-F2FB-A58AA3C2A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99007D-12FF-524F-56A5-6ACA36DE1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E5A1BF-C5A3-AC90-7B84-0080F6137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F3C06-9AD4-2913-1AE1-B54D5E2D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098EF7-1EAC-A7C4-4358-4433147D8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DF2FB95-E1A3-4EA5-4BA1-36FFBF32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32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4C12E2C-0222-3953-AB8B-2F8C8F0CF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CA87A4-56BF-251E-48CA-5B227A799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BB7A31-702A-3056-EAFD-28D7A23C2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8CB24-693A-8B41-9993-650300D3FF65}" type="datetimeFigureOut">
              <a:rPr lang="de-DE" smtClean="0"/>
              <a:t>12.05.23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DDCEA4-C9C7-B7DB-41C5-179A89B9D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BC9A43-1298-26FB-96E3-1BEB870B0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24AAF-28A2-D449-B947-4107AB675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63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941B6E7-AD4F-187C-6A47-D07B03048CBB}"/>
              </a:ext>
            </a:extLst>
          </p:cNvPr>
          <p:cNvSpPr txBox="1"/>
          <p:nvPr/>
        </p:nvSpPr>
        <p:spPr>
          <a:xfrm>
            <a:off x="826959" y="2602390"/>
            <a:ext cx="8009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dirty="0" err="1">
                <a:solidFill>
                  <a:srgbClr val="0070C0"/>
                </a:solidFill>
                <a:latin typeface="Product Sans" panose="020B0403030502040203" pitchFamily="34" charset="0"/>
              </a:rPr>
              <a:t>Mirk</a:t>
            </a:r>
            <a:r>
              <a:rPr lang="de-DE" sz="8000" dirty="0">
                <a:solidFill>
                  <a:srgbClr val="0070C0"/>
                </a:solidFill>
                <a:latin typeface="Product Sans" panose="020B0403030502040203" pitchFamily="34" charset="0"/>
              </a:rPr>
              <a:t> </a:t>
            </a:r>
            <a:r>
              <a:rPr lang="de-DE" sz="8000" dirty="0" err="1">
                <a:solidFill>
                  <a:srgbClr val="0070C0"/>
                </a:solidFill>
                <a:latin typeface="Product Sans" panose="020B0403030502040203" pitchFamily="34" charset="0"/>
              </a:rPr>
              <a:t>Düller</a:t>
            </a:r>
            <a:r>
              <a:rPr lang="de-DE" sz="8000" dirty="0">
                <a:solidFill>
                  <a:srgbClr val="0070C0"/>
                </a:solidFill>
                <a:latin typeface="Product Sans" panose="020B0403030502040203" pitchFamily="34" charset="0"/>
              </a:rPr>
              <a:t> </a:t>
            </a:r>
            <a:r>
              <a:rPr lang="de-DE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Fond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C4C033-BA67-95CF-8978-2790F3E47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965" y="2345266"/>
            <a:ext cx="1977814" cy="21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4E9283-ECB0-3271-3ECD-923F63EED203}"/>
              </a:ext>
            </a:extLst>
          </p:cNvPr>
          <p:cNvSpPr txBox="1"/>
          <p:nvPr/>
        </p:nvSpPr>
        <p:spPr>
          <a:xfrm>
            <a:off x="8836703" y="476415"/>
            <a:ext cx="2855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Wahlfach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 </a:t>
            </a:r>
            <a:r>
              <a:rPr lang="de-D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Python 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43F9A13-025A-AD34-5E24-590A2770C730}"/>
              </a:ext>
            </a:extLst>
          </p:cNvPr>
          <p:cNvSpPr txBox="1"/>
          <p:nvPr/>
        </p:nvSpPr>
        <p:spPr>
          <a:xfrm>
            <a:off x="2091128" y="3925829"/>
            <a:ext cx="800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Ozan </a:t>
            </a:r>
            <a:r>
              <a:rPr lang="de-DE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Akzebe</a:t>
            </a:r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, Jonas </a:t>
            </a:r>
            <a:r>
              <a:rPr lang="de-DE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Stöckermann</a:t>
            </a:r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 und Robin Rausch</a:t>
            </a:r>
          </a:p>
        </p:txBody>
      </p:sp>
    </p:spTree>
    <p:extLst>
      <p:ext uri="{BB962C8B-B14F-4D97-AF65-F5344CB8AC3E}">
        <p14:creationId xmlns:p14="http://schemas.microsoft.com/office/powerpoint/2010/main" val="267115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75220E6-6DFB-5D7B-8A6D-EA86F1919C7E}"/>
              </a:ext>
            </a:extLst>
          </p:cNvPr>
          <p:cNvSpPr txBox="1"/>
          <p:nvPr/>
        </p:nvSpPr>
        <p:spPr>
          <a:xfrm>
            <a:off x="6890479" y="1767031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Entwicklung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2D81D0-84D5-E08A-EA76-4133E2F6B24E}"/>
              </a:ext>
            </a:extLst>
          </p:cNvPr>
          <p:cNvSpPr txBox="1"/>
          <p:nvPr/>
        </p:nvSpPr>
        <p:spPr>
          <a:xfrm>
            <a:off x="6890479" y="4226613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Design</a:t>
            </a:r>
            <a:endParaRPr lang="de-DE" sz="4400" dirty="0">
              <a:solidFill>
                <a:srgbClr val="0070C0"/>
              </a:solidFill>
              <a:latin typeface="Product Sans" panose="020B0403030502040203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B7962F-D916-0105-EFB8-A18721788FCC}"/>
              </a:ext>
            </a:extLst>
          </p:cNvPr>
          <p:cNvSpPr txBox="1"/>
          <p:nvPr/>
        </p:nvSpPr>
        <p:spPr>
          <a:xfrm>
            <a:off x="6890479" y="2996822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Python Fanatiker</a:t>
            </a:r>
            <a:endParaRPr lang="de-DE" sz="4400" dirty="0">
              <a:solidFill>
                <a:srgbClr val="0070C0"/>
              </a:solidFill>
              <a:latin typeface="Product Sans" panose="020B040303050204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E42123-93F4-3407-1B31-694F5D17A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4" r="-82"/>
          <a:stretch/>
        </p:blipFill>
        <p:spPr bwMode="auto">
          <a:xfrm>
            <a:off x="9993" y="1587"/>
            <a:ext cx="6086007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591AAAF-B920-F9C9-3554-66DAEBB931E9}"/>
              </a:ext>
            </a:extLst>
          </p:cNvPr>
          <p:cNvSpPr txBox="1"/>
          <p:nvPr/>
        </p:nvSpPr>
        <p:spPr>
          <a:xfrm>
            <a:off x="7420130" y="488750"/>
            <a:ext cx="405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Fachbereiche</a:t>
            </a:r>
          </a:p>
        </p:txBody>
      </p:sp>
    </p:spTree>
    <p:extLst>
      <p:ext uri="{BB962C8B-B14F-4D97-AF65-F5344CB8AC3E}">
        <p14:creationId xmlns:p14="http://schemas.microsoft.com/office/powerpoint/2010/main" val="26302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941B6E7-AD4F-187C-6A47-D07B03048CBB}"/>
              </a:ext>
            </a:extLst>
          </p:cNvPr>
          <p:cNvSpPr txBox="1"/>
          <p:nvPr/>
        </p:nvSpPr>
        <p:spPr>
          <a:xfrm>
            <a:off x="2091128" y="2967335"/>
            <a:ext cx="8009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Was ist das Problem?</a:t>
            </a:r>
          </a:p>
        </p:txBody>
      </p:sp>
    </p:spTree>
    <p:extLst>
      <p:ext uri="{BB962C8B-B14F-4D97-AF65-F5344CB8AC3E}">
        <p14:creationId xmlns:p14="http://schemas.microsoft.com/office/powerpoint/2010/main" val="12838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941B6E7-AD4F-187C-6A47-D07B03048CBB}"/>
              </a:ext>
            </a:extLst>
          </p:cNvPr>
          <p:cNvSpPr txBox="1"/>
          <p:nvPr/>
        </p:nvSpPr>
        <p:spPr>
          <a:xfrm>
            <a:off x="472190" y="570318"/>
            <a:ext cx="8009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Was ist das Problem?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6BAC0B-70F3-07B9-35B3-8FE6ED8CB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0" r="23332"/>
          <a:stretch/>
        </p:blipFill>
        <p:spPr bwMode="auto">
          <a:xfrm>
            <a:off x="5638800" y="0"/>
            <a:ext cx="655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34A8D22-338E-556D-6C38-DEB0A13B921A}"/>
              </a:ext>
            </a:extLst>
          </p:cNvPr>
          <p:cNvSpPr txBox="1"/>
          <p:nvPr/>
        </p:nvSpPr>
        <p:spPr>
          <a:xfrm>
            <a:off x="527251" y="1614682"/>
            <a:ext cx="4493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Gute Fonds sind </a:t>
            </a:r>
            <a:r>
              <a:rPr lang="de-DE" sz="4000" dirty="0">
                <a:solidFill>
                  <a:srgbClr val="0070C0"/>
                </a:solidFill>
                <a:latin typeface="Product Sans" panose="020B0403030502040203" pitchFamily="34" charset="0"/>
              </a:rPr>
              <a:t>teuer</a:t>
            </a:r>
            <a:endParaRPr lang="de-DE" sz="40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18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941B6E7-AD4F-187C-6A47-D07B03048CBB}"/>
              </a:ext>
            </a:extLst>
          </p:cNvPr>
          <p:cNvSpPr txBox="1"/>
          <p:nvPr/>
        </p:nvSpPr>
        <p:spPr>
          <a:xfrm>
            <a:off x="472190" y="570318"/>
            <a:ext cx="8009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Was ist das Problem?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46DEEA-77C7-61AA-1596-A7CC315ED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7" r="2939"/>
          <a:stretch/>
        </p:blipFill>
        <p:spPr bwMode="auto">
          <a:xfrm>
            <a:off x="5638800" y="0"/>
            <a:ext cx="655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1F0C192-65B6-DDB3-0D8C-F2D2FCAC155B}"/>
              </a:ext>
            </a:extLst>
          </p:cNvPr>
          <p:cNvSpPr txBox="1"/>
          <p:nvPr/>
        </p:nvSpPr>
        <p:spPr>
          <a:xfrm>
            <a:off x="527251" y="1614682"/>
            <a:ext cx="4493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Gute Fonds sind </a:t>
            </a:r>
            <a:r>
              <a:rPr lang="de-DE" sz="4000" dirty="0">
                <a:solidFill>
                  <a:srgbClr val="0070C0"/>
                </a:solidFill>
                <a:latin typeface="Product Sans" panose="020B0403030502040203" pitchFamily="34" charset="0"/>
              </a:rPr>
              <a:t>teuer</a:t>
            </a:r>
            <a:endParaRPr lang="de-DE" sz="40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8594CC-64B9-462A-F36A-BAB4B855367B}"/>
              </a:ext>
            </a:extLst>
          </p:cNvPr>
          <p:cNvSpPr txBox="1"/>
          <p:nvPr/>
        </p:nvSpPr>
        <p:spPr>
          <a:xfrm>
            <a:off x="527251" y="3478912"/>
            <a:ext cx="4493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dirty="0">
                <a:solidFill>
                  <a:srgbClr val="0070C0"/>
                </a:solidFill>
                <a:latin typeface="Product Sans" panose="020B0403030502040203" pitchFamily="34" charset="0"/>
              </a:rPr>
              <a:t>Zu viele </a:t>
            </a:r>
            <a:r>
              <a:rPr lang="de-DE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Fonds</a:t>
            </a:r>
          </a:p>
        </p:txBody>
      </p:sp>
    </p:spTree>
    <p:extLst>
      <p:ext uri="{BB962C8B-B14F-4D97-AF65-F5344CB8AC3E}">
        <p14:creationId xmlns:p14="http://schemas.microsoft.com/office/powerpoint/2010/main" val="20585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941B6E7-AD4F-187C-6A47-D07B03048CBB}"/>
              </a:ext>
            </a:extLst>
          </p:cNvPr>
          <p:cNvSpPr txBox="1"/>
          <p:nvPr/>
        </p:nvSpPr>
        <p:spPr>
          <a:xfrm>
            <a:off x="472190" y="570318"/>
            <a:ext cx="8009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Was ist das Problem?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5220E6-6DFB-5D7B-8A6D-EA86F1919C7E}"/>
              </a:ext>
            </a:extLst>
          </p:cNvPr>
          <p:cNvSpPr txBox="1"/>
          <p:nvPr/>
        </p:nvSpPr>
        <p:spPr>
          <a:xfrm>
            <a:off x="527251" y="1614682"/>
            <a:ext cx="4493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Gute Fonds sind </a:t>
            </a:r>
            <a:r>
              <a:rPr lang="de-DE" sz="4000" dirty="0">
                <a:solidFill>
                  <a:srgbClr val="0070C0"/>
                </a:solidFill>
                <a:latin typeface="Product Sans" panose="020B0403030502040203" pitchFamily="34" charset="0"/>
              </a:rPr>
              <a:t>teuer</a:t>
            </a:r>
            <a:endParaRPr lang="de-DE" sz="40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B72377-3D6D-75B2-3E71-93799BB9320A}"/>
              </a:ext>
            </a:extLst>
          </p:cNvPr>
          <p:cNvSpPr txBox="1"/>
          <p:nvPr/>
        </p:nvSpPr>
        <p:spPr>
          <a:xfrm>
            <a:off x="527251" y="3478912"/>
            <a:ext cx="4493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dirty="0">
                <a:solidFill>
                  <a:srgbClr val="0070C0"/>
                </a:solidFill>
                <a:latin typeface="Product Sans" panose="020B0403030502040203" pitchFamily="34" charset="0"/>
              </a:rPr>
              <a:t>Zu viele </a:t>
            </a:r>
            <a:r>
              <a:rPr lang="de-DE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Fonds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2D81D0-84D5-E08A-EA76-4133E2F6B24E}"/>
              </a:ext>
            </a:extLst>
          </p:cNvPr>
          <p:cNvSpPr txBox="1"/>
          <p:nvPr/>
        </p:nvSpPr>
        <p:spPr>
          <a:xfrm>
            <a:off x="527251" y="4733413"/>
            <a:ext cx="4493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Meist </a:t>
            </a:r>
            <a:r>
              <a:rPr lang="de-DE" sz="4000" dirty="0">
                <a:solidFill>
                  <a:srgbClr val="0070C0"/>
                </a:solidFill>
                <a:latin typeface="Product Sans" panose="020B0403030502040203" pitchFamily="34" charset="0"/>
              </a:rPr>
              <a:t>schlechte Performance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0B13AF-7435-AFCD-2524-0BD5DA373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5" r="14921"/>
          <a:stretch/>
        </p:blipFill>
        <p:spPr bwMode="auto">
          <a:xfrm>
            <a:off x="5638801" y="-5746"/>
            <a:ext cx="6553199" cy="686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BC43A3D-004B-5318-A7CF-9F752DD95E9D}"/>
              </a:ext>
            </a:extLst>
          </p:cNvPr>
          <p:cNvSpPr txBox="1"/>
          <p:nvPr/>
        </p:nvSpPr>
        <p:spPr>
          <a:xfrm>
            <a:off x="2079886" y="2921168"/>
            <a:ext cx="803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Lösungsdomäne</a:t>
            </a:r>
          </a:p>
        </p:txBody>
      </p:sp>
    </p:spTree>
    <p:extLst>
      <p:ext uri="{BB962C8B-B14F-4D97-AF65-F5344CB8AC3E}">
        <p14:creationId xmlns:p14="http://schemas.microsoft.com/office/powerpoint/2010/main" val="66807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413F89E-96CF-4C22-3515-86F517A82B84}"/>
              </a:ext>
            </a:extLst>
          </p:cNvPr>
          <p:cNvSpPr/>
          <p:nvPr/>
        </p:nvSpPr>
        <p:spPr>
          <a:xfrm rot="432545">
            <a:off x="6127313" y="2771055"/>
            <a:ext cx="3213966" cy="9725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A171A2-094C-0535-ADE2-CE0B31D7EE3E}"/>
              </a:ext>
            </a:extLst>
          </p:cNvPr>
          <p:cNvSpPr txBox="1"/>
          <p:nvPr/>
        </p:nvSpPr>
        <p:spPr>
          <a:xfrm>
            <a:off x="2091128" y="2643968"/>
            <a:ext cx="8009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Machine</a:t>
            </a:r>
            <a:r>
              <a:rPr lang="de-DE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 </a:t>
            </a:r>
            <a:r>
              <a:rPr lang="de-DE" sz="6600" dirty="0">
                <a:solidFill>
                  <a:srgbClr val="0070C0"/>
                </a:solidFill>
                <a:latin typeface="Product Sans" panose="020B0403030502040203" pitchFamily="34" charset="0"/>
              </a:rPr>
              <a:t>Learning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C43A3D-004B-5318-A7CF-9F752DD95E9D}"/>
              </a:ext>
            </a:extLst>
          </p:cNvPr>
          <p:cNvSpPr txBox="1"/>
          <p:nvPr/>
        </p:nvSpPr>
        <p:spPr>
          <a:xfrm>
            <a:off x="7420130" y="488750"/>
            <a:ext cx="405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Lösungsdomäne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A7512B-5CAC-FA0F-53BD-6A936F90E925}"/>
              </a:ext>
            </a:extLst>
          </p:cNvPr>
          <p:cNvSpPr txBox="1"/>
          <p:nvPr/>
        </p:nvSpPr>
        <p:spPr>
          <a:xfrm>
            <a:off x="2091128" y="3659631"/>
            <a:ext cx="8009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powered</a:t>
            </a: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by</a:t>
            </a: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r</a:t>
            </a:r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/</a:t>
            </a:r>
            <a:r>
              <a:rPr lang="de-D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wallstreetbets</a:t>
            </a:r>
            <a:endParaRPr lang="de-DE" sz="2800" dirty="0">
              <a:solidFill>
                <a:schemeClr val="tx1">
                  <a:lumMod val="65000"/>
                  <a:lumOff val="3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B152E0AA-C89F-FAB6-8806-E9F9D24C34CB}"/>
              </a:ext>
            </a:extLst>
          </p:cNvPr>
          <p:cNvSpPr/>
          <p:nvPr/>
        </p:nvSpPr>
        <p:spPr>
          <a:xfrm rot="10800000" flipH="1">
            <a:off x="2412288" y="2539905"/>
            <a:ext cx="1812432" cy="658061"/>
          </a:xfrm>
          <a:prstGeom prst="corner">
            <a:avLst>
              <a:gd name="adj1" fmla="val 23569"/>
              <a:gd name="adj2" fmla="val 256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44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5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8627017-EF7D-4C50-35FB-2BA914BC53BA}"/>
              </a:ext>
            </a:extLst>
          </p:cNvPr>
          <p:cNvSpPr/>
          <p:nvPr/>
        </p:nvSpPr>
        <p:spPr>
          <a:xfrm>
            <a:off x="0" y="0"/>
            <a:ext cx="691046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L-Form 10">
            <a:extLst>
              <a:ext uri="{FF2B5EF4-FFF2-40B4-BE49-F238E27FC236}">
                <a16:creationId xmlns:a16="http://schemas.microsoft.com/office/drawing/2014/main" id="{736B195E-AC34-14F7-F7AC-D7D95663BE96}"/>
              </a:ext>
            </a:extLst>
          </p:cNvPr>
          <p:cNvSpPr/>
          <p:nvPr/>
        </p:nvSpPr>
        <p:spPr>
          <a:xfrm rot="19136938" flipH="1">
            <a:off x="3555288" y="1555020"/>
            <a:ext cx="5081424" cy="3362725"/>
          </a:xfrm>
          <a:prstGeom prst="corner">
            <a:avLst>
              <a:gd name="adj1" fmla="val 23569"/>
              <a:gd name="adj2" fmla="val 256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A171A2-094C-0535-ADE2-CE0B31D7EE3E}"/>
              </a:ext>
            </a:extLst>
          </p:cNvPr>
          <p:cNvSpPr txBox="1"/>
          <p:nvPr/>
        </p:nvSpPr>
        <p:spPr>
          <a:xfrm>
            <a:off x="667065" y="2090172"/>
            <a:ext cx="53839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>
                <a:solidFill>
                  <a:srgbClr val="0070C0"/>
                </a:solidFill>
                <a:latin typeface="Product Sans" panose="020B0403030502040203" pitchFamily="34" charset="0"/>
              </a:rPr>
              <a:t>Maschinelles </a:t>
            </a:r>
          </a:p>
          <a:p>
            <a:r>
              <a:rPr lang="de-DE" sz="6600" b="1" dirty="0">
                <a:solidFill>
                  <a:srgbClr val="0070C0"/>
                </a:solidFill>
                <a:latin typeface="Product Sans" panose="020B0403030502040203" pitchFamily="34" charset="0"/>
              </a:rPr>
              <a:t>Lernen</a:t>
            </a:r>
          </a:p>
          <a:p>
            <a:r>
              <a:rPr lang="de-DE" sz="3200" dirty="0" err="1">
                <a:solidFill>
                  <a:schemeClr val="bg1">
                    <a:lumMod val="65000"/>
                  </a:schemeClr>
                </a:solidFill>
                <a:latin typeface="Avenir Next" panose="020B0503020202020204" pitchFamily="34" charset="0"/>
              </a:rPr>
              <a:t>by</a:t>
            </a:r>
            <a:r>
              <a:rPr lang="de-DE" sz="3200" dirty="0">
                <a:solidFill>
                  <a:schemeClr val="bg1">
                    <a:lumMod val="6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de-DE" sz="3200" dirty="0" err="1">
                <a:solidFill>
                  <a:schemeClr val="bg1">
                    <a:lumMod val="65000"/>
                  </a:schemeClr>
                </a:solidFill>
                <a:latin typeface="Avenir Next" panose="020B0503020202020204" pitchFamily="34" charset="0"/>
              </a:rPr>
              <a:t>Mirk</a:t>
            </a:r>
            <a:r>
              <a:rPr lang="de-DE" sz="3200" dirty="0">
                <a:solidFill>
                  <a:schemeClr val="bg1">
                    <a:lumMod val="6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de-DE" sz="3200" dirty="0" err="1">
                <a:solidFill>
                  <a:schemeClr val="bg1">
                    <a:lumMod val="65000"/>
                  </a:schemeClr>
                </a:solidFill>
                <a:latin typeface="Avenir Next" panose="020B0503020202020204" pitchFamily="34" charset="0"/>
              </a:rPr>
              <a:t>Düller</a:t>
            </a:r>
            <a:endParaRPr lang="de-DE" sz="3200" dirty="0">
              <a:solidFill>
                <a:schemeClr val="bg1">
                  <a:lumMod val="6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79A665-B61F-D7FF-5F66-7C73D25D8329}"/>
              </a:ext>
            </a:extLst>
          </p:cNvPr>
          <p:cNvSpPr txBox="1"/>
          <p:nvPr/>
        </p:nvSpPr>
        <p:spPr>
          <a:xfrm>
            <a:off x="7577531" y="1487715"/>
            <a:ext cx="405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Sentiment Analysis Bot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195857-1160-30D2-5DB9-288390359C2C}"/>
              </a:ext>
            </a:extLst>
          </p:cNvPr>
          <p:cNvSpPr txBox="1"/>
          <p:nvPr/>
        </p:nvSpPr>
        <p:spPr>
          <a:xfrm>
            <a:off x="7577531" y="2909901"/>
            <a:ext cx="42944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Der Sentiment Analysis Bot lernt durch einen extra hierfür angelegten kontextbezogenen Datensatz mit handverlesenen Einträgen.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0C6F7F-8766-7EC4-39B3-89A79367ED1B}"/>
              </a:ext>
            </a:extLst>
          </p:cNvPr>
          <p:cNvSpPr/>
          <p:nvPr/>
        </p:nvSpPr>
        <p:spPr>
          <a:xfrm>
            <a:off x="0" y="0"/>
            <a:ext cx="6910466" cy="2087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06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8627017-EF7D-4C50-35FB-2BA914BC53BA}"/>
              </a:ext>
            </a:extLst>
          </p:cNvPr>
          <p:cNvSpPr/>
          <p:nvPr/>
        </p:nvSpPr>
        <p:spPr>
          <a:xfrm>
            <a:off x="5281534" y="0"/>
            <a:ext cx="691046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L-Form 10">
            <a:extLst>
              <a:ext uri="{FF2B5EF4-FFF2-40B4-BE49-F238E27FC236}">
                <a16:creationId xmlns:a16="http://schemas.microsoft.com/office/drawing/2014/main" id="{736B195E-AC34-14F7-F7AC-D7D95663BE96}"/>
              </a:ext>
            </a:extLst>
          </p:cNvPr>
          <p:cNvSpPr/>
          <p:nvPr/>
        </p:nvSpPr>
        <p:spPr>
          <a:xfrm rot="7583260" flipH="1">
            <a:off x="3454600" y="1609138"/>
            <a:ext cx="5081424" cy="3362725"/>
          </a:xfrm>
          <a:prstGeom prst="corner">
            <a:avLst>
              <a:gd name="adj1" fmla="val 23569"/>
              <a:gd name="adj2" fmla="val 256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A171A2-094C-0535-ADE2-CE0B31D7EE3E}"/>
              </a:ext>
            </a:extLst>
          </p:cNvPr>
          <p:cNvSpPr txBox="1"/>
          <p:nvPr/>
        </p:nvSpPr>
        <p:spPr>
          <a:xfrm>
            <a:off x="6089906" y="2120949"/>
            <a:ext cx="538396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600" b="1" dirty="0">
                <a:solidFill>
                  <a:srgbClr val="0070C0"/>
                </a:solidFill>
                <a:latin typeface="Product Sans" panose="020B0403030502040203" pitchFamily="34" charset="0"/>
              </a:rPr>
              <a:t>1422 Zeilen Datensatz</a:t>
            </a:r>
          </a:p>
          <a:p>
            <a:pPr algn="r"/>
            <a:r>
              <a:rPr lang="de-DE" sz="2800" b="1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</a:rPr>
              <a:t>© </a:t>
            </a: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Avenir Next" panose="020B0503020202020204" pitchFamily="34" charset="0"/>
              </a:rPr>
              <a:t>Python </a:t>
            </a:r>
            <a:r>
              <a:rPr lang="de-DE" sz="2800" dirty="0" err="1">
                <a:solidFill>
                  <a:schemeClr val="bg1">
                    <a:lumMod val="65000"/>
                  </a:schemeClr>
                </a:solidFill>
                <a:latin typeface="Avenir Next" panose="020B0503020202020204" pitchFamily="34" charset="0"/>
              </a:rPr>
              <a:t>Degenerates</a:t>
            </a:r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Avenir Next" panose="020B0503020202020204" pitchFamily="34" charset="0"/>
              </a:rPr>
              <a:t>, </a:t>
            </a:r>
            <a:r>
              <a:rPr lang="de-DE" sz="2800" dirty="0" err="1">
                <a:solidFill>
                  <a:schemeClr val="bg1">
                    <a:lumMod val="65000"/>
                  </a:schemeClr>
                </a:solidFill>
                <a:latin typeface="Avenir Next" panose="020B0503020202020204" pitchFamily="34" charset="0"/>
              </a:rPr>
              <a:t>Inc</a:t>
            </a:r>
            <a:endParaRPr lang="de-DE" sz="2800" dirty="0">
              <a:solidFill>
                <a:schemeClr val="bg1">
                  <a:lumMod val="6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79A665-B61F-D7FF-5F66-7C73D25D8329}"/>
              </a:ext>
            </a:extLst>
          </p:cNvPr>
          <p:cNvSpPr txBox="1"/>
          <p:nvPr/>
        </p:nvSpPr>
        <p:spPr>
          <a:xfrm>
            <a:off x="516752" y="1260068"/>
            <a:ext cx="405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Riesiger JSON Datensatz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195857-1160-30D2-5DB9-288390359C2C}"/>
              </a:ext>
            </a:extLst>
          </p:cNvPr>
          <p:cNvSpPr txBox="1"/>
          <p:nvPr/>
        </p:nvSpPr>
        <p:spPr>
          <a:xfrm>
            <a:off x="516753" y="2743214"/>
            <a:ext cx="38114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Der Datensatz hat 1422 Einträge und entspricht dem JSON Syntax. Er ist das Resultat von monatelanger Recherchen.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4C2B479-DC3B-029B-55D5-098792D3A0E2}"/>
              </a:ext>
            </a:extLst>
          </p:cNvPr>
          <p:cNvSpPr/>
          <p:nvPr/>
        </p:nvSpPr>
        <p:spPr>
          <a:xfrm>
            <a:off x="5281534" y="4770120"/>
            <a:ext cx="6910466" cy="2087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33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1E6A98E6-5B3D-5C11-7F37-2C9655F02D6F}"/>
              </a:ext>
            </a:extLst>
          </p:cNvPr>
          <p:cNvSpPr txBox="1"/>
          <p:nvPr/>
        </p:nvSpPr>
        <p:spPr>
          <a:xfrm>
            <a:off x="5616315" y="1878274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rgbClr val="0070C0"/>
                </a:solidFill>
                <a:latin typeface="Product Sans" panose="020B0403030502040203" pitchFamily="34" charset="0"/>
              </a:rPr>
              <a:t>Kostenlose</a:t>
            </a:r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 Recherche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A171A2-094C-0535-ADE2-CE0B31D7EE3E}"/>
              </a:ext>
            </a:extLst>
          </p:cNvPr>
          <p:cNvSpPr txBox="1"/>
          <p:nvPr/>
        </p:nvSpPr>
        <p:spPr>
          <a:xfrm>
            <a:off x="5616315" y="4337856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Bester </a:t>
            </a:r>
            <a:r>
              <a:rPr lang="de-DE" sz="4400" dirty="0">
                <a:solidFill>
                  <a:srgbClr val="0070C0"/>
                </a:solidFill>
                <a:latin typeface="Product Sans" panose="020B0403030502040203" pitchFamily="34" charset="0"/>
              </a:rPr>
              <a:t>Algorithmus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6F22C7-83EB-AF41-557C-603BF571D8B0}"/>
              </a:ext>
            </a:extLst>
          </p:cNvPr>
          <p:cNvSpPr txBox="1"/>
          <p:nvPr/>
        </p:nvSpPr>
        <p:spPr>
          <a:xfrm>
            <a:off x="5616315" y="3108065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Hohe </a:t>
            </a:r>
            <a:r>
              <a:rPr lang="de-DE" sz="4400" dirty="0">
                <a:solidFill>
                  <a:srgbClr val="0070C0"/>
                </a:solidFill>
                <a:latin typeface="Product Sans" panose="020B0403030502040203" pitchFamily="34" charset="0"/>
              </a:rPr>
              <a:t>Renditen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Laptop Computer">
                <a:extLst>
                  <a:ext uri="{FF2B5EF4-FFF2-40B4-BE49-F238E27FC236}">
                    <a16:creationId xmlns:a16="http://schemas.microsoft.com/office/drawing/2014/main" id="{2ADC0F7F-B3AD-B47B-DEA2-41C46F9A96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02971" y="684881"/>
              <a:ext cx="4816385" cy="48163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16385" cy="4816386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1610704" ay="2751130" az="11975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8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Laptop Computer">
                <a:extLst>
                  <a:ext uri="{FF2B5EF4-FFF2-40B4-BE49-F238E27FC236}">
                    <a16:creationId xmlns:a16="http://schemas.microsoft.com/office/drawing/2014/main" id="{2ADC0F7F-B3AD-B47B-DEA2-41C46F9A96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971" y="684881"/>
                <a:ext cx="4816385" cy="481638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9BC43A3D-004B-5318-A7CF-9F752DD95E9D}"/>
              </a:ext>
            </a:extLst>
          </p:cNvPr>
          <p:cNvSpPr txBox="1"/>
          <p:nvPr/>
        </p:nvSpPr>
        <p:spPr>
          <a:xfrm>
            <a:off x="7420130" y="488750"/>
            <a:ext cx="405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Lösungsdomäne</a:t>
            </a:r>
          </a:p>
        </p:txBody>
      </p:sp>
    </p:spTree>
    <p:extLst>
      <p:ext uri="{BB962C8B-B14F-4D97-AF65-F5344CB8AC3E}">
        <p14:creationId xmlns:p14="http://schemas.microsoft.com/office/powerpoint/2010/main" val="5655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941B6E7-AD4F-187C-6A47-D07B03048CBB}"/>
              </a:ext>
            </a:extLst>
          </p:cNvPr>
          <p:cNvSpPr txBox="1"/>
          <p:nvPr/>
        </p:nvSpPr>
        <p:spPr>
          <a:xfrm>
            <a:off x="2091128" y="2921168"/>
            <a:ext cx="8009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Wer sind wir?</a:t>
            </a:r>
          </a:p>
        </p:txBody>
      </p:sp>
    </p:spTree>
    <p:extLst>
      <p:ext uri="{BB962C8B-B14F-4D97-AF65-F5344CB8AC3E}">
        <p14:creationId xmlns:p14="http://schemas.microsoft.com/office/powerpoint/2010/main" val="253365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Laptop Computer">
                <a:extLst>
                  <a:ext uri="{FF2B5EF4-FFF2-40B4-BE49-F238E27FC236}">
                    <a16:creationId xmlns:a16="http://schemas.microsoft.com/office/drawing/2014/main" id="{2ADC0F7F-B3AD-B47B-DEA2-41C46F9A96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8678313"/>
                  </p:ext>
                </p:extLst>
              </p:nvPr>
            </p:nvGraphicFramePr>
            <p:xfrm>
              <a:off x="-4309036" y="-3047334"/>
              <a:ext cx="20566231" cy="130745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566231" cy="13074588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250042" ay="-78313" az="56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865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Laptop Computer">
                <a:extLst>
                  <a:ext uri="{FF2B5EF4-FFF2-40B4-BE49-F238E27FC236}">
                    <a16:creationId xmlns:a16="http://schemas.microsoft.com/office/drawing/2014/main" id="{2ADC0F7F-B3AD-B47B-DEA2-41C46F9A96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309036" y="-3047334"/>
                <a:ext cx="20566231" cy="130745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79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omputer, Screenshot, Multimedia, Elektronik enthält.&#10;&#10;Automatisch generierte Beschreibung">
            <a:extLst>
              <a:ext uri="{FF2B5EF4-FFF2-40B4-BE49-F238E27FC236}">
                <a16:creationId xmlns:a16="http://schemas.microsoft.com/office/drawing/2014/main" id="{2030F8C2-E4A3-7D2B-96BA-FCFAD99B1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693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A9A19DA-A424-8857-618B-947BCB16D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134" y="7161807"/>
            <a:ext cx="6906093" cy="3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71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500">
        <p:fade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21 -0.2581 L 0.63607 -0.9157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3" y="-3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omputer, Screenshot, Multimedia, Elektronik enthält.&#10;&#10;Automatisch generierte Beschreibung">
            <a:extLst>
              <a:ext uri="{FF2B5EF4-FFF2-40B4-BE49-F238E27FC236}">
                <a16:creationId xmlns:a16="http://schemas.microsoft.com/office/drawing/2014/main" id="{2030F8C2-E4A3-7D2B-96BA-FCFAD99B1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693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A9A19DA-A424-8857-618B-947BCB16D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71" y="873978"/>
            <a:ext cx="6906093" cy="3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A31EAE6-2EED-46EA-05DA-A5517E9AA300}"/>
              </a:ext>
            </a:extLst>
          </p:cNvPr>
          <p:cNvSpPr txBox="1"/>
          <p:nvPr/>
        </p:nvSpPr>
        <p:spPr>
          <a:xfrm>
            <a:off x="1987061" y="1493900"/>
            <a:ext cx="3492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python3 </a:t>
            </a:r>
            <a:r>
              <a:rPr lang="de-DE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Mirk_Dueller_Fond.py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01BA06-0917-2B35-0397-6250DE6312D5}"/>
              </a:ext>
            </a:extLst>
          </p:cNvPr>
          <p:cNvSpPr/>
          <p:nvPr/>
        </p:nvSpPr>
        <p:spPr>
          <a:xfrm>
            <a:off x="2059668" y="1534210"/>
            <a:ext cx="7200" cy="16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6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302 0 " pathEditMode="relative" ptsTypes="AA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10456 0.02407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34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9CDCF26-088D-37B3-202D-38800874E82A}"/>
              </a:ext>
            </a:extLst>
          </p:cNvPr>
          <p:cNvGrpSpPr/>
          <p:nvPr/>
        </p:nvGrpSpPr>
        <p:grpSpPr>
          <a:xfrm>
            <a:off x="1122038" y="854013"/>
            <a:ext cx="6448223" cy="4100740"/>
            <a:chOff x="787930" y="1269996"/>
            <a:chExt cx="6949616" cy="4419600"/>
          </a:xfrm>
        </p:grpSpPr>
        <p:pic>
          <p:nvPicPr>
            <p:cNvPr id="8" name="Grafik 7" descr="Ein Bild, das Text, Software, Computersymbol, Multimedia-Software enthält.&#10;&#10;Automatisch generierte Beschreibung">
              <a:extLst>
                <a:ext uri="{FF2B5EF4-FFF2-40B4-BE49-F238E27FC236}">
                  <a16:creationId xmlns:a16="http://schemas.microsoft.com/office/drawing/2014/main" id="{16E047A2-1F0F-4509-E037-B944C62D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0365" y="1845733"/>
              <a:ext cx="5235557" cy="3251200"/>
            </a:xfrm>
            <a:prstGeom prst="rect">
              <a:avLst/>
            </a:prstGeom>
          </p:spPr>
        </p:pic>
        <p:pic>
          <p:nvPicPr>
            <p:cNvPr id="1026" name="Picture 2" descr="Apple Macbook Pro Laptop Mock Up - Kostenloses Bild auf Pixabay">
              <a:extLst>
                <a:ext uri="{FF2B5EF4-FFF2-40B4-BE49-F238E27FC236}">
                  <a16:creationId xmlns:a16="http://schemas.microsoft.com/office/drawing/2014/main" id="{2F9BC30A-AC93-53B5-60AB-7A5DADE99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930" y="1269996"/>
              <a:ext cx="6949616" cy="441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9F490BA-0534-41F3-A8DC-34A45FE7F623}"/>
              </a:ext>
            </a:extLst>
          </p:cNvPr>
          <p:cNvGrpSpPr/>
          <p:nvPr/>
        </p:nvGrpSpPr>
        <p:grpSpPr>
          <a:xfrm>
            <a:off x="8076531" y="854013"/>
            <a:ext cx="2113971" cy="4227941"/>
            <a:chOff x="8076529" y="994690"/>
            <a:chExt cx="2485106" cy="4970212"/>
          </a:xfrm>
        </p:grpSpPr>
        <p:pic>
          <p:nvPicPr>
            <p:cNvPr id="10" name="Grafik 9" descr="Ein Bild, das Text, Screenshot, Diagramm, Schrift enthält.&#10;&#10;Automatisch generierte Beschreibung">
              <a:extLst>
                <a:ext uri="{FF2B5EF4-FFF2-40B4-BE49-F238E27FC236}">
                  <a16:creationId xmlns:a16="http://schemas.microsoft.com/office/drawing/2014/main" id="{141CFFAB-943E-B6A6-7623-FF24E4012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0026" y="1388527"/>
              <a:ext cx="2254045" cy="3200401"/>
            </a:xfrm>
            <a:prstGeom prst="rect">
              <a:avLst/>
            </a:prstGeom>
          </p:spPr>
        </p:pic>
        <p:pic>
          <p:nvPicPr>
            <p:cNvPr id="11" name="Grafik 10" descr="Ein Bild, das Text, Screenshot, Diagramm, Schrift enthält.&#10;&#10;Automatisch generierte Beschreibung">
              <a:extLst>
                <a:ext uri="{FF2B5EF4-FFF2-40B4-BE49-F238E27FC236}">
                  <a16:creationId xmlns:a16="http://schemas.microsoft.com/office/drawing/2014/main" id="{099BB75F-F439-8A2A-FB77-B1928E62C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7831"/>
            <a:stretch/>
          </p:blipFill>
          <p:spPr>
            <a:xfrm>
              <a:off x="8192059" y="1024670"/>
              <a:ext cx="2254045" cy="664777"/>
            </a:xfrm>
            <a:prstGeom prst="roundRect">
              <a:avLst>
                <a:gd name="adj" fmla="val 50000"/>
              </a:avLst>
            </a:prstGeom>
          </p:spPr>
        </p:pic>
        <p:pic>
          <p:nvPicPr>
            <p:cNvPr id="12" name="Grafik 11" descr="Ein Bild, das Text, Screenshot, Diagramm, Schrift enthält.&#10;&#10;Automatisch generierte Beschreibung">
              <a:extLst>
                <a:ext uri="{FF2B5EF4-FFF2-40B4-BE49-F238E27FC236}">
                  <a16:creationId xmlns:a16="http://schemas.microsoft.com/office/drawing/2014/main" id="{518ED8CC-3A62-74FE-E061-EB3671D0C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7831"/>
            <a:stretch/>
          </p:blipFill>
          <p:spPr>
            <a:xfrm flipV="1">
              <a:off x="8184926" y="5270638"/>
              <a:ext cx="2254045" cy="609605"/>
            </a:xfrm>
            <a:prstGeom prst="roundRect">
              <a:avLst>
                <a:gd name="adj" fmla="val 50000"/>
              </a:avLst>
            </a:prstGeom>
          </p:spPr>
        </p:pic>
        <p:pic>
          <p:nvPicPr>
            <p:cNvPr id="13" name="Grafik 12" descr="Ein Bild, das Text, Screenshot, Diagramm, Schrift enthält.&#10;&#10;Automatisch generierte Beschreibung">
              <a:extLst>
                <a:ext uri="{FF2B5EF4-FFF2-40B4-BE49-F238E27FC236}">
                  <a16:creationId xmlns:a16="http://schemas.microsoft.com/office/drawing/2014/main" id="{DB9E27CC-8322-437D-AABB-4F4973A71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7831"/>
            <a:stretch/>
          </p:blipFill>
          <p:spPr>
            <a:xfrm flipV="1">
              <a:off x="8167993" y="4588927"/>
              <a:ext cx="2254045" cy="1100668"/>
            </a:xfrm>
            <a:prstGeom prst="rect">
              <a:avLst/>
            </a:prstGeom>
          </p:spPr>
        </p:pic>
        <p:pic>
          <p:nvPicPr>
            <p:cNvPr id="1028" name="Picture 4" descr="Apple Iphone 12 Pro Max - Kostenlose Vektorgrafik auf Pixabay">
              <a:extLst>
                <a:ext uri="{FF2B5EF4-FFF2-40B4-BE49-F238E27FC236}">
                  <a16:creationId xmlns:a16="http://schemas.microsoft.com/office/drawing/2014/main" id="{80401110-71D5-5AC8-840C-C2EBAE75B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6529" y="994690"/>
              <a:ext cx="2485106" cy="4970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EA1A55D2-65F1-2E5B-B205-CABE2248A066}"/>
              </a:ext>
            </a:extLst>
          </p:cNvPr>
          <p:cNvSpPr txBox="1"/>
          <p:nvPr/>
        </p:nvSpPr>
        <p:spPr>
          <a:xfrm>
            <a:off x="1620715" y="5589838"/>
            <a:ext cx="895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Product Sans" panose="020B0403030502040203" pitchFamily="34" charset="0"/>
              </a:rPr>
              <a:t>https://</a:t>
            </a:r>
            <a:r>
              <a:rPr lang="de-DE" sz="3200" dirty="0" err="1">
                <a:latin typeface="Product Sans" panose="020B0403030502040203" pitchFamily="34" charset="0"/>
              </a:rPr>
              <a:t>flappybirds.server-welt.com</a:t>
            </a:r>
            <a:r>
              <a:rPr lang="de-DE" sz="3200" dirty="0">
                <a:latin typeface="Product Sans" panose="020B0403030502040203" pitchFamily="34" charset="0"/>
              </a:rPr>
              <a:t>/</a:t>
            </a:r>
            <a:r>
              <a:rPr lang="de-DE" sz="3200" dirty="0" err="1">
                <a:solidFill>
                  <a:srgbClr val="0070C0"/>
                </a:solidFill>
                <a:latin typeface="Product Sans" panose="020B0403030502040203" pitchFamily="34" charset="0"/>
              </a:rPr>
              <a:t>py</a:t>
            </a:r>
            <a:r>
              <a:rPr lang="de-DE" sz="3200" dirty="0">
                <a:latin typeface="Product Sans" panose="020B040303050204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501187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44F97988-8EF8-D67C-5E8F-E05AA363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56" y="0"/>
            <a:ext cx="10377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0442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941B6E7-AD4F-187C-6A47-D07B03048CBB}"/>
              </a:ext>
            </a:extLst>
          </p:cNvPr>
          <p:cNvSpPr txBox="1"/>
          <p:nvPr/>
        </p:nvSpPr>
        <p:spPr>
          <a:xfrm>
            <a:off x="1885857" y="639793"/>
            <a:ext cx="8009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Gibt’s noch </a:t>
            </a:r>
            <a:r>
              <a:rPr lang="de-DE" sz="6600" dirty="0">
                <a:solidFill>
                  <a:srgbClr val="0070C0"/>
                </a:solidFill>
                <a:latin typeface="Product Sans" panose="020B0403030502040203" pitchFamily="34" charset="0"/>
              </a:rPr>
              <a:t>Fragen</a:t>
            </a:r>
            <a:endParaRPr lang="de-DE" sz="66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C393D7A-8C20-B302-E0D1-09D8C012FAF9}"/>
              </a:ext>
            </a:extLst>
          </p:cNvPr>
          <p:cNvSpPr txBox="1"/>
          <p:nvPr/>
        </p:nvSpPr>
        <p:spPr>
          <a:xfrm>
            <a:off x="8882742" y="639793"/>
            <a:ext cx="14078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?</a:t>
            </a:r>
          </a:p>
        </p:txBody>
      </p:sp>
      <p:pic>
        <p:nvPicPr>
          <p:cNvPr id="3" name="Kamera 2">
            <a:extLst>
              <a:ext uri="{FF2B5EF4-FFF2-40B4-BE49-F238E27FC236}">
                <a16:creationId xmlns:a16="http://schemas.microsoft.com/office/drawing/2014/main" id="{C5404F4B-B4A4-DF31-80C2-638BEF387FA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709" y="1901974"/>
            <a:ext cx="6934581" cy="390070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80956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08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941B6E7-AD4F-187C-6A47-D07B03048CBB}"/>
              </a:ext>
            </a:extLst>
          </p:cNvPr>
          <p:cNvSpPr txBox="1"/>
          <p:nvPr/>
        </p:nvSpPr>
        <p:spPr>
          <a:xfrm>
            <a:off x="652072" y="893484"/>
            <a:ext cx="800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Wer sind wir?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20B7E3D-4492-2EC6-379C-7FA7D42245BB}"/>
              </a:ext>
            </a:extLst>
          </p:cNvPr>
          <p:cNvSpPr txBox="1"/>
          <p:nvPr/>
        </p:nvSpPr>
        <p:spPr>
          <a:xfrm>
            <a:off x="821406" y="3883186"/>
            <a:ext cx="2649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 Neue" panose="02000503000000020004" pitchFamily="2" charset="0"/>
              </a:rPr>
              <a:t>©</a:t>
            </a:r>
            <a:endParaRPr lang="de-DE" sz="54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6" name="Grafik 5" descr="Ein Bild, das Schrift, Grafiken, Logo, Grafikdesign enthält.&#10;&#10;Automatisch generierte Beschreibung">
            <a:extLst>
              <a:ext uri="{FF2B5EF4-FFF2-40B4-BE49-F238E27FC236}">
                <a16:creationId xmlns:a16="http://schemas.microsoft.com/office/drawing/2014/main" id="{CA2B8F8A-CB6A-ACDD-991B-0E04B4AF24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313701" y="1477528"/>
            <a:ext cx="7903264" cy="37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941B6E7-AD4F-187C-6A47-D07B03048CBB}"/>
              </a:ext>
            </a:extLst>
          </p:cNvPr>
          <p:cNvSpPr txBox="1"/>
          <p:nvPr/>
        </p:nvSpPr>
        <p:spPr>
          <a:xfrm>
            <a:off x="652072" y="893484"/>
            <a:ext cx="800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Wer sind wir?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5220E6-6DFB-5D7B-8A6D-EA86F1919C7E}"/>
              </a:ext>
            </a:extLst>
          </p:cNvPr>
          <p:cNvSpPr txBox="1"/>
          <p:nvPr/>
        </p:nvSpPr>
        <p:spPr>
          <a:xfrm>
            <a:off x="1553980" y="2171766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Ozan </a:t>
            </a:r>
            <a:r>
              <a:rPr lang="de-DE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Ackzebe</a:t>
            </a:r>
            <a:endParaRPr lang="de-DE" sz="44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Grafik 6" descr="Ein Bild, das Kleidung, Person, Menschliches Gesicht, Hose enthält.&#10;&#10;Automatisch generierte Beschreibung">
            <a:extLst>
              <a:ext uri="{FF2B5EF4-FFF2-40B4-BE49-F238E27FC236}">
                <a16:creationId xmlns:a16="http://schemas.microsoft.com/office/drawing/2014/main" id="{E2E35ADD-027D-1F45-595D-CDF6A995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281" y="543392"/>
            <a:ext cx="4503296" cy="60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8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941B6E7-AD4F-187C-6A47-D07B03048CBB}"/>
              </a:ext>
            </a:extLst>
          </p:cNvPr>
          <p:cNvSpPr txBox="1"/>
          <p:nvPr/>
        </p:nvSpPr>
        <p:spPr>
          <a:xfrm>
            <a:off x="652072" y="893484"/>
            <a:ext cx="800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Wer sind wir?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5220E6-6DFB-5D7B-8A6D-EA86F1919C7E}"/>
              </a:ext>
            </a:extLst>
          </p:cNvPr>
          <p:cNvSpPr txBox="1"/>
          <p:nvPr/>
        </p:nvSpPr>
        <p:spPr>
          <a:xfrm>
            <a:off x="1553980" y="2171766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Ozan </a:t>
            </a:r>
            <a:r>
              <a:rPr lang="de-DE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Ackzebe</a:t>
            </a:r>
            <a:endParaRPr lang="de-DE" sz="44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B72377-3D6D-75B2-3E71-93799BB9320A}"/>
              </a:ext>
            </a:extLst>
          </p:cNvPr>
          <p:cNvSpPr txBox="1"/>
          <p:nvPr/>
        </p:nvSpPr>
        <p:spPr>
          <a:xfrm>
            <a:off x="1553980" y="3429000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Jonas </a:t>
            </a:r>
            <a:r>
              <a:rPr lang="de-DE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Stöckermann</a:t>
            </a:r>
            <a:endParaRPr lang="de-DE" sz="44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3D84B0-67F6-0F41-7B78-6BB19673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76363" y="543392"/>
            <a:ext cx="3369132" cy="60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941B6E7-AD4F-187C-6A47-D07B03048CBB}"/>
              </a:ext>
            </a:extLst>
          </p:cNvPr>
          <p:cNvSpPr txBox="1"/>
          <p:nvPr/>
        </p:nvSpPr>
        <p:spPr>
          <a:xfrm>
            <a:off x="652072" y="893484"/>
            <a:ext cx="800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Wer sind wir?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5220E6-6DFB-5D7B-8A6D-EA86F1919C7E}"/>
              </a:ext>
            </a:extLst>
          </p:cNvPr>
          <p:cNvSpPr txBox="1"/>
          <p:nvPr/>
        </p:nvSpPr>
        <p:spPr>
          <a:xfrm>
            <a:off x="1553980" y="2171766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Ozan </a:t>
            </a:r>
            <a:r>
              <a:rPr lang="de-DE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Ackzebe</a:t>
            </a:r>
            <a:endParaRPr lang="de-DE" sz="44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B72377-3D6D-75B2-3E71-93799BB9320A}"/>
              </a:ext>
            </a:extLst>
          </p:cNvPr>
          <p:cNvSpPr txBox="1"/>
          <p:nvPr/>
        </p:nvSpPr>
        <p:spPr>
          <a:xfrm>
            <a:off x="1553980" y="3429000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Jonas </a:t>
            </a:r>
            <a:r>
              <a:rPr lang="de-DE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Stöckermann</a:t>
            </a:r>
            <a:endParaRPr lang="de-DE" sz="44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2D81D0-84D5-E08A-EA76-4133E2F6B24E}"/>
              </a:ext>
            </a:extLst>
          </p:cNvPr>
          <p:cNvSpPr txBox="1"/>
          <p:nvPr/>
        </p:nvSpPr>
        <p:spPr>
          <a:xfrm>
            <a:off x="1553980" y="4631348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Robin Rausch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E1262F-D46F-ABF0-A8D6-BDC0A931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09281" y="543392"/>
            <a:ext cx="4503296" cy="60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BBCFAFE-3B6C-BD14-7589-35F879923E86}"/>
              </a:ext>
            </a:extLst>
          </p:cNvPr>
          <p:cNvSpPr txBox="1"/>
          <p:nvPr/>
        </p:nvSpPr>
        <p:spPr>
          <a:xfrm>
            <a:off x="3232254" y="2967335"/>
            <a:ext cx="5727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Fachbereiche</a:t>
            </a:r>
          </a:p>
        </p:txBody>
      </p:sp>
    </p:spTree>
    <p:extLst>
      <p:ext uri="{BB962C8B-B14F-4D97-AF65-F5344CB8AC3E}">
        <p14:creationId xmlns:p14="http://schemas.microsoft.com/office/powerpoint/2010/main" val="257159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75220E6-6DFB-5D7B-8A6D-EA86F1919C7E}"/>
              </a:ext>
            </a:extLst>
          </p:cNvPr>
          <p:cNvSpPr txBox="1"/>
          <p:nvPr/>
        </p:nvSpPr>
        <p:spPr>
          <a:xfrm>
            <a:off x="6890479" y="1767031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Entwicklung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BBEDC7-87DF-9568-E503-EBF3058E8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1" r="9968"/>
          <a:stretch/>
        </p:blipFill>
        <p:spPr bwMode="auto">
          <a:xfrm>
            <a:off x="0" y="0"/>
            <a:ext cx="60860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BBCFAFE-3B6C-BD14-7589-35F879923E86}"/>
              </a:ext>
            </a:extLst>
          </p:cNvPr>
          <p:cNvSpPr txBox="1"/>
          <p:nvPr/>
        </p:nvSpPr>
        <p:spPr>
          <a:xfrm>
            <a:off x="7420130" y="488750"/>
            <a:ext cx="405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Fachbereiche</a:t>
            </a:r>
          </a:p>
        </p:txBody>
      </p:sp>
    </p:spTree>
    <p:extLst>
      <p:ext uri="{BB962C8B-B14F-4D97-AF65-F5344CB8AC3E}">
        <p14:creationId xmlns:p14="http://schemas.microsoft.com/office/powerpoint/2010/main" val="170260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75220E6-6DFB-5D7B-8A6D-EA86F1919C7E}"/>
              </a:ext>
            </a:extLst>
          </p:cNvPr>
          <p:cNvSpPr txBox="1"/>
          <p:nvPr/>
        </p:nvSpPr>
        <p:spPr>
          <a:xfrm>
            <a:off x="6890479" y="1767031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Entwicklung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B7962F-D916-0105-EFB8-A18721788FCC}"/>
              </a:ext>
            </a:extLst>
          </p:cNvPr>
          <p:cNvSpPr txBox="1"/>
          <p:nvPr/>
        </p:nvSpPr>
        <p:spPr>
          <a:xfrm>
            <a:off x="6890479" y="2996822"/>
            <a:ext cx="800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Python Fanatiker</a:t>
            </a:r>
            <a:endParaRPr lang="de-DE" sz="4400" dirty="0">
              <a:solidFill>
                <a:srgbClr val="0070C0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3353FD0-485F-52C1-3E36-104FB1C5B9AE}"/>
              </a:ext>
            </a:extLst>
          </p:cNvPr>
          <p:cNvSpPr txBox="1"/>
          <p:nvPr/>
        </p:nvSpPr>
        <p:spPr>
          <a:xfrm>
            <a:off x="7420130" y="488750"/>
            <a:ext cx="405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</a:rPr>
              <a:t>Fachbereiche</a:t>
            </a:r>
          </a:p>
        </p:txBody>
      </p:sp>
      <p:pic>
        <p:nvPicPr>
          <p:cNvPr id="8" name="Grafik 7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8F567563-F944-05B1-911E-B04399F25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92"/>
          <a:stretch/>
        </p:blipFill>
        <p:spPr>
          <a:xfrm>
            <a:off x="0" y="1"/>
            <a:ext cx="6096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8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</Words>
  <Application>Microsoft Macintosh PowerPoint</Application>
  <PresentationFormat>Breitbild</PresentationFormat>
  <Paragraphs>57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Avenir Next</vt:lpstr>
      <vt:lpstr>Calibri</vt:lpstr>
      <vt:lpstr>Calibri Light</vt:lpstr>
      <vt:lpstr>Consolas</vt:lpstr>
      <vt:lpstr>Helvetica Neue</vt:lpstr>
      <vt:lpstr>Product Sans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Rausch Robin (inf21071)</dc:creator>
  <cp:lastModifiedBy>Rausch Robin (inf21071)</cp:lastModifiedBy>
  <cp:revision>13</cp:revision>
  <dcterms:created xsi:type="dcterms:W3CDTF">2023-03-06T12:06:26Z</dcterms:created>
  <dcterms:modified xsi:type="dcterms:W3CDTF">2023-05-12T10:47:35Z</dcterms:modified>
</cp:coreProperties>
</file>